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5" d="100"/>
          <a:sy n="95" d="100"/>
        </p:scale>
        <p:origin x="-12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F1196A-23E5-4A93-823C-203749C9DFEE}" type="datetimeFigureOut">
              <a:rPr lang="es-CO" smtClean="0"/>
              <a:t>09/03/2015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7F92C1E-D8EC-4FA0-B97C-2AF6F96712AB}" type="slidenum">
              <a:rPr lang="es-CO" smtClean="0"/>
              <a:t>‹Nº›</a:t>
            </a:fld>
            <a:endParaRPr lang="es-CO"/>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F1196A-23E5-4A93-823C-203749C9DFEE}" type="datetimeFigureOut">
              <a:rPr lang="es-CO" smtClean="0"/>
              <a:t>09/03/2015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7F92C1E-D8EC-4FA0-B97C-2AF6F96712AB}"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F1196A-23E5-4A93-823C-203749C9DFEE}" type="datetimeFigureOut">
              <a:rPr lang="es-CO" smtClean="0"/>
              <a:t>09/03/2015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7F92C1E-D8EC-4FA0-B97C-2AF6F96712AB}"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1F1196A-23E5-4A93-823C-203749C9DFEE}" type="datetimeFigureOut">
              <a:rPr lang="es-CO" smtClean="0"/>
              <a:t>09/03/2015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7F92C1E-D8EC-4FA0-B97C-2AF6F96712AB}"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F1196A-23E5-4A93-823C-203749C9DFEE}" type="datetimeFigureOut">
              <a:rPr lang="es-CO" smtClean="0"/>
              <a:t>09/03/2015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7F92C1E-D8EC-4FA0-B97C-2AF6F96712AB}"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1F1196A-23E5-4A93-823C-203749C9DFEE}" type="datetimeFigureOut">
              <a:rPr lang="es-CO" smtClean="0"/>
              <a:t>09/03/2015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7F92C1E-D8EC-4FA0-B97C-2AF6F96712AB}"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1F1196A-23E5-4A93-823C-203749C9DFEE}" type="datetimeFigureOut">
              <a:rPr lang="es-CO" smtClean="0"/>
              <a:t>09/03/2015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57F92C1E-D8EC-4FA0-B97C-2AF6F96712AB}" type="slidenum">
              <a:rPr lang="es-CO" smtClean="0"/>
              <a:t>‹Nº›</a:t>
            </a:fld>
            <a:endParaRPr lang="es-CO"/>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1F1196A-23E5-4A93-823C-203749C9DFEE}" type="datetimeFigureOut">
              <a:rPr lang="es-CO" smtClean="0"/>
              <a:t>09/03/2015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57F92C1E-D8EC-4FA0-B97C-2AF6F96712AB}"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F1196A-23E5-4A93-823C-203749C9DFEE}" type="datetimeFigureOut">
              <a:rPr lang="es-CO" smtClean="0"/>
              <a:t>09/03/2015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57F92C1E-D8EC-4FA0-B97C-2AF6F96712AB}"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F1196A-23E5-4A93-823C-203749C9DFEE}" type="datetimeFigureOut">
              <a:rPr lang="es-CO" smtClean="0"/>
              <a:t>09/03/2015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7F92C1E-D8EC-4FA0-B97C-2AF6F96712AB}"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F1196A-23E5-4A93-823C-203749C9DFEE}" type="datetimeFigureOut">
              <a:rPr lang="es-CO" smtClean="0"/>
              <a:t>09/03/2015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7F92C1E-D8EC-4FA0-B97C-2AF6F96712AB}" type="slidenum">
              <a:rPr lang="es-CO" smtClean="0"/>
              <a:t>‹Nº›</a:t>
            </a:fld>
            <a:endParaRPr lang="es-CO"/>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1F1196A-23E5-4A93-823C-203749C9DFEE}" type="datetimeFigureOut">
              <a:rPr lang="es-CO" smtClean="0"/>
              <a:t>09/03/2015</a:t>
            </a:fld>
            <a:endParaRPr lang="es-CO"/>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CO"/>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7F92C1E-D8EC-4FA0-B97C-2AF6F96712AB}"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659834" y="2564904"/>
            <a:ext cx="6624736" cy="1754326"/>
          </a:xfrm>
          <a:prstGeom prst="rect">
            <a:avLst/>
          </a:prstGeom>
          <a:noFill/>
        </p:spPr>
        <p:txBody>
          <a:bodyPr wrap="square" lIns="91440" tIns="45720" rIns="91440" bIns="45720">
            <a:spAutoFit/>
          </a:bodyPr>
          <a:lstStyle/>
          <a:p>
            <a:pPr algn="ctr"/>
            <a:r>
              <a:rPr lang="es-E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Fundamentos de Programación</a:t>
            </a:r>
            <a:endParaRPr lang="es-E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3546227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87624" y="1888954"/>
            <a:ext cx="7128792" cy="3693319"/>
          </a:xfrm>
          <a:prstGeom prst="rect">
            <a:avLst/>
          </a:prstGeom>
        </p:spPr>
        <p:txBody>
          <a:bodyPr wrap="square">
            <a:spAutoFit/>
          </a:bodyPr>
          <a:lstStyle/>
          <a:p>
            <a:r>
              <a:rPr lang="es-ES" b="1" dirty="0"/>
              <a:t>Diagrama de Flujo</a:t>
            </a:r>
            <a:r>
              <a:rPr lang="es-ES" dirty="0"/>
              <a:t> </a:t>
            </a:r>
            <a:br>
              <a:rPr lang="es-ES" dirty="0"/>
            </a:br>
            <a:r>
              <a:rPr lang="es-ES" dirty="0"/>
              <a:t/>
            </a:r>
            <a:br>
              <a:rPr lang="es-ES" dirty="0"/>
            </a:br>
            <a:r>
              <a:rPr lang="es-ES" dirty="0"/>
              <a:t>Un diagrama de flujo es la representación gráfica de un algoritmo. También se puede decir que es la representación detallada en forma gráfica de como deben realizarse los pasos en la computadora para producir resultados. </a:t>
            </a:r>
            <a:br>
              <a:rPr lang="es-ES" dirty="0"/>
            </a:br>
            <a:r>
              <a:rPr lang="es-ES" dirty="0"/>
              <a:t/>
            </a:r>
            <a:br>
              <a:rPr lang="es-ES" dirty="0"/>
            </a:br>
            <a:r>
              <a:rPr lang="es-ES" dirty="0"/>
              <a:t>Esta representación gráfica se da cuando varios símbolos (que indican diferentes procesos en la computadora), se relacionan entre si mediante líneas que indican el orden en que se deben ejecutar los procesos. Los símbolos utilizados han sido normalizados por el instituto norteamericano de normalización (ANSI): </a:t>
            </a:r>
          </a:p>
        </p:txBody>
      </p:sp>
      <p:sp>
        <p:nvSpPr>
          <p:cNvPr id="3" name="2 Rectángulo"/>
          <p:cNvSpPr/>
          <p:nvPr/>
        </p:nvSpPr>
        <p:spPr>
          <a:xfrm>
            <a:off x="827584" y="548680"/>
            <a:ext cx="7704856" cy="1323439"/>
          </a:xfrm>
          <a:prstGeom prst="rect">
            <a:avLst/>
          </a:prstGeom>
          <a:noFill/>
        </p:spPr>
        <p:txBody>
          <a:bodyPr wrap="square" lIns="91440" tIns="45720" rIns="91440" bIns="45720">
            <a:spAutoFit/>
          </a:bodyPr>
          <a:lstStyle/>
          <a:p>
            <a:pPr algn="ctr"/>
            <a:r>
              <a:rPr lang="es-ES" sz="40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Técnicas para la formulación</a:t>
            </a:r>
          </a:p>
          <a:p>
            <a:pPr algn="ctr"/>
            <a:r>
              <a:rPr lang="es-ES" sz="40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de algoritmos</a:t>
            </a:r>
            <a:endParaRPr lang="es-CO" sz="40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2250189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411760" y="476672"/>
            <a:ext cx="4089581" cy="923330"/>
          </a:xfrm>
          <a:prstGeom prst="rect">
            <a:avLst/>
          </a:prstGeom>
          <a:noFill/>
        </p:spPr>
        <p:txBody>
          <a:bodyPr wrap="none" lIns="91440" tIns="45720" rIns="91440" bIns="45720">
            <a:spAutoFit/>
          </a:bodyPr>
          <a:lstStyle/>
          <a:p>
            <a:pPr algn="ctr"/>
            <a:r>
              <a:rPr lang="es-CO"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Descripción</a:t>
            </a:r>
          </a:p>
        </p:txBody>
      </p:sp>
      <p:sp>
        <p:nvSpPr>
          <p:cNvPr id="4" name="3 Rectángulo"/>
          <p:cNvSpPr/>
          <p:nvPr/>
        </p:nvSpPr>
        <p:spPr>
          <a:xfrm>
            <a:off x="771735" y="1400002"/>
            <a:ext cx="995785" cy="369332"/>
          </a:xfrm>
          <a:prstGeom prst="rect">
            <a:avLst/>
          </a:prstGeom>
        </p:spPr>
        <p:txBody>
          <a:bodyPr wrap="none">
            <a:spAutoFit/>
          </a:bodyPr>
          <a:lstStyle/>
          <a:p>
            <a:r>
              <a:rPr lang="es-CO" dirty="0"/>
              <a:t>Símbolo</a:t>
            </a:r>
          </a:p>
        </p:txBody>
      </p:sp>
      <p:pic>
        <p:nvPicPr>
          <p:cNvPr id="2057" name="Picture 9" descr="http://www.desarrolloweb.com/articulos/images/algoritmos/cuadrad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569" y="2011131"/>
            <a:ext cx="876300" cy="402132"/>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2051720" y="1889032"/>
            <a:ext cx="4572000" cy="646331"/>
          </a:xfrm>
          <a:prstGeom prst="rect">
            <a:avLst/>
          </a:prstGeom>
        </p:spPr>
        <p:txBody>
          <a:bodyPr>
            <a:spAutoFit/>
          </a:bodyPr>
          <a:lstStyle/>
          <a:p>
            <a:r>
              <a:rPr lang="es-ES" dirty="0"/>
              <a:t>Indica el inicio y el final de nuestro diagrama de flujo.</a:t>
            </a:r>
            <a:endParaRPr lang="es-CO" dirty="0"/>
          </a:p>
        </p:txBody>
      </p:sp>
      <p:sp>
        <p:nvSpPr>
          <p:cNvPr id="10" name="9 Rectángulo"/>
          <p:cNvSpPr/>
          <p:nvPr/>
        </p:nvSpPr>
        <p:spPr>
          <a:xfrm>
            <a:off x="2051720" y="2733653"/>
            <a:ext cx="3823483" cy="369332"/>
          </a:xfrm>
          <a:prstGeom prst="rect">
            <a:avLst/>
          </a:prstGeom>
        </p:spPr>
        <p:txBody>
          <a:bodyPr wrap="none">
            <a:spAutoFit/>
          </a:bodyPr>
          <a:lstStyle/>
          <a:p>
            <a:r>
              <a:rPr lang="es-ES" dirty="0"/>
              <a:t>Indica la entrada y salida de datos.</a:t>
            </a:r>
            <a:endParaRPr lang="es-CO" dirty="0"/>
          </a:p>
        </p:txBody>
      </p:sp>
      <p:pic>
        <p:nvPicPr>
          <p:cNvPr id="205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0094" y="2702935"/>
            <a:ext cx="8667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Rectángulo"/>
          <p:cNvSpPr/>
          <p:nvPr/>
        </p:nvSpPr>
        <p:spPr>
          <a:xfrm>
            <a:off x="2170550" y="3212976"/>
            <a:ext cx="4572000" cy="923330"/>
          </a:xfrm>
          <a:prstGeom prst="rect">
            <a:avLst/>
          </a:prstGeom>
        </p:spPr>
        <p:txBody>
          <a:bodyPr>
            <a:spAutoFit/>
          </a:bodyPr>
          <a:lstStyle/>
          <a:p>
            <a:r>
              <a:rPr lang="es-ES" dirty="0"/>
              <a:t>Símbolo de proceso y nos indica la asignación de un valor en la memoria y/o la ejecución de una operación aritmética.</a:t>
            </a:r>
            <a:endParaRPr lang="es-CO" dirty="0"/>
          </a:p>
        </p:txBody>
      </p:sp>
      <p:pic>
        <p:nvPicPr>
          <p:cNvPr id="205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1757" y="3501008"/>
            <a:ext cx="86677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Rectángulo"/>
          <p:cNvSpPr/>
          <p:nvPr/>
        </p:nvSpPr>
        <p:spPr>
          <a:xfrm>
            <a:off x="2289448" y="4293096"/>
            <a:ext cx="4572000" cy="646331"/>
          </a:xfrm>
          <a:prstGeom prst="rect">
            <a:avLst/>
          </a:prstGeom>
        </p:spPr>
        <p:txBody>
          <a:bodyPr>
            <a:spAutoFit/>
          </a:bodyPr>
          <a:lstStyle/>
          <a:p>
            <a:r>
              <a:rPr lang="es-ES" dirty="0"/>
              <a:t>Indica la salida de información por impresora.</a:t>
            </a:r>
            <a:endParaRPr lang="es-CO" dirty="0"/>
          </a:p>
        </p:txBody>
      </p:sp>
      <p:pic>
        <p:nvPicPr>
          <p:cNvPr id="206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2969" y="4393781"/>
            <a:ext cx="723900"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12 Rectángulo"/>
          <p:cNvSpPr/>
          <p:nvPr/>
        </p:nvSpPr>
        <p:spPr>
          <a:xfrm>
            <a:off x="2278427" y="5013176"/>
            <a:ext cx="4572000" cy="923330"/>
          </a:xfrm>
          <a:prstGeom prst="rect">
            <a:avLst/>
          </a:prstGeom>
        </p:spPr>
        <p:txBody>
          <a:bodyPr>
            <a:spAutoFit/>
          </a:bodyPr>
          <a:lstStyle/>
          <a:p>
            <a:r>
              <a:rPr lang="es-ES" dirty="0"/>
              <a:t>Conector dentro de página. Representa la continuidad del diagrama dentro de la misma página.</a:t>
            </a:r>
            <a:endParaRPr lang="es-CO" dirty="0"/>
          </a:p>
        </p:txBody>
      </p:sp>
      <p:pic>
        <p:nvPicPr>
          <p:cNvPr id="2061"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969" y="5229201"/>
            <a:ext cx="654551" cy="555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4830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71800" y="620688"/>
            <a:ext cx="4572000" cy="646331"/>
          </a:xfrm>
          <a:prstGeom prst="rect">
            <a:avLst/>
          </a:prstGeom>
        </p:spPr>
        <p:txBody>
          <a:bodyPr>
            <a:spAutoFit/>
          </a:bodyPr>
          <a:lstStyle/>
          <a:p>
            <a:r>
              <a:rPr lang="es-ES" dirty="0"/>
              <a:t>Conector fuera de pagina. Representa la continuidad del diagrama en otra pagina.</a:t>
            </a:r>
            <a:endParaRPr lang="es-CO"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724778"/>
            <a:ext cx="38100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786066" y="1412776"/>
            <a:ext cx="4572000" cy="646331"/>
          </a:xfrm>
          <a:prstGeom prst="rect">
            <a:avLst/>
          </a:prstGeom>
        </p:spPr>
        <p:txBody>
          <a:bodyPr>
            <a:spAutoFit/>
          </a:bodyPr>
          <a:lstStyle/>
          <a:p>
            <a:r>
              <a:rPr lang="es-ES" dirty="0"/>
              <a:t>Indica la salida de información en la pantalla o monitor.</a:t>
            </a:r>
            <a:endParaRPr lang="es-CO"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2293" y="1481484"/>
            <a:ext cx="8477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915816" y="2439405"/>
            <a:ext cx="4572000" cy="646331"/>
          </a:xfrm>
          <a:prstGeom prst="rect">
            <a:avLst/>
          </a:prstGeom>
        </p:spPr>
        <p:txBody>
          <a:bodyPr>
            <a:spAutoFit/>
          </a:bodyPr>
          <a:lstStyle/>
          <a:p>
            <a:r>
              <a:rPr lang="es-ES" dirty="0"/>
              <a:t>Símbolo de decisión. Indica la realización de una comparación de valores.</a:t>
            </a:r>
            <a:endParaRPr lang="es-CO" dirty="0"/>
          </a:p>
        </p:txBody>
      </p:sp>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2293" y="2422570"/>
            <a:ext cx="737419" cy="502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2915816" y="3279820"/>
            <a:ext cx="4572000" cy="923330"/>
          </a:xfrm>
          <a:prstGeom prst="rect">
            <a:avLst/>
          </a:prstGeom>
        </p:spPr>
        <p:txBody>
          <a:bodyPr>
            <a:spAutoFit/>
          </a:bodyPr>
          <a:lstStyle/>
          <a:p>
            <a:r>
              <a:rPr lang="es-ES" dirty="0"/>
              <a:t>Símbolo de Selección Múltiple. Dada una expresión permite escoger una opción de muchas</a:t>
            </a:r>
            <a:endParaRPr lang="es-CO" dirty="0"/>
          </a:p>
        </p:txBody>
      </p:sp>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969" y="3085737"/>
            <a:ext cx="1741800" cy="111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Rectángulo"/>
          <p:cNvSpPr/>
          <p:nvPr/>
        </p:nvSpPr>
        <p:spPr>
          <a:xfrm>
            <a:off x="2915816" y="4365104"/>
            <a:ext cx="4572000" cy="1477328"/>
          </a:xfrm>
          <a:prstGeom prst="rect">
            <a:avLst/>
          </a:prstGeom>
        </p:spPr>
        <p:txBody>
          <a:bodyPr>
            <a:spAutoFit/>
          </a:bodyPr>
          <a:lstStyle/>
          <a:p>
            <a:r>
              <a:rPr lang="es-ES" dirty="0"/>
              <a:t>Símbolo del Mientras. Dada una expresión al principio de la iteración esta es evaluada; si la condición es verdadera realizará el ciclo, si es falsa la repetición cesará.</a:t>
            </a:r>
            <a:endParaRPr lang="es-CO" dirty="0"/>
          </a:p>
        </p:txBody>
      </p:sp>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4619" y="4632180"/>
            <a:ext cx="1819300" cy="123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5861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347864" y="548680"/>
            <a:ext cx="5040560" cy="923330"/>
          </a:xfrm>
          <a:prstGeom prst="rect">
            <a:avLst/>
          </a:prstGeom>
        </p:spPr>
        <p:txBody>
          <a:bodyPr wrap="square">
            <a:spAutoFit/>
          </a:bodyPr>
          <a:lstStyle/>
          <a:p>
            <a:r>
              <a:rPr lang="es-ES" dirty="0"/>
              <a:t>Símbolo del Para. Esta estructura de control repetitiva se usa generalmente cuando se conoce de antemano el numero de iteraciones.</a:t>
            </a:r>
            <a:endParaRPr lang="es-CO"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5" y="562067"/>
            <a:ext cx="1584176" cy="99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3361251" y="1916832"/>
            <a:ext cx="5310336" cy="1200329"/>
          </a:xfrm>
          <a:prstGeom prst="rect">
            <a:avLst/>
          </a:prstGeom>
        </p:spPr>
        <p:txBody>
          <a:bodyPr wrap="square">
            <a:spAutoFit/>
          </a:bodyPr>
          <a:lstStyle/>
          <a:p>
            <a:r>
              <a:rPr lang="es-ES" dirty="0"/>
              <a:t>Símbolo Repita Hasta. funciona igual que la estructura Mientras, con la diferencia que al menos una vez hará el grupo de instrucciones y luego evaluará una condición. </a:t>
            </a:r>
            <a:endParaRPr lang="es-CO"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2669" y="1988023"/>
            <a:ext cx="1808410" cy="1057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3392218" y="3496816"/>
            <a:ext cx="4572000" cy="923330"/>
          </a:xfrm>
          <a:prstGeom prst="rect">
            <a:avLst/>
          </a:prstGeom>
        </p:spPr>
        <p:txBody>
          <a:bodyPr>
            <a:spAutoFit/>
          </a:bodyPr>
          <a:lstStyle/>
          <a:p>
            <a:r>
              <a:rPr lang="es-ES" dirty="0"/>
              <a:t>Líneas de flujo o dirección. Indican la secuencia en que se realizan las operaciones.</a:t>
            </a:r>
            <a:endParaRPr lang="es-CO" dirty="0"/>
          </a:p>
        </p:txBody>
      </p: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4887" y="3558431"/>
            <a:ext cx="1296913"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905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0074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1043608" y="1700808"/>
            <a:ext cx="6400800" cy="4698856"/>
          </a:xfrm>
        </p:spPr>
        <p:txBody>
          <a:bodyPr/>
          <a:lstStyle/>
          <a:p>
            <a:r>
              <a:rPr lang="es-ES" dirty="0"/>
              <a:t>Cuando nos permite desarrollar un programa que necesitamos para tomar un conjunto de buenas prácticas para hacer eso. Esto se debe a que podemos ahorrar tiempo y también obtener certeza cuando hacemos una propuesta para resolver un problema. Dos recomendaciones son diagrama de flujo y pseudocódigo.</a:t>
            </a:r>
            <a:endParaRPr lang="es-CO" dirty="0"/>
          </a:p>
        </p:txBody>
      </p:sp>
      <p:sp>
        <p:nvSpPr>
          <p:cNvPr id="4" name="3 Rectángulo"/>
          <p:cNvSpPr/>
          <p:nvPr/>
        </p:nvSpPr>
        <p:spPr>
          <a:xfrm>
            <a:off x="611560" y="620688"/>
            <a:ext cx="7913420" cy="523220"/>
          </a:xfrm>
          <a:prstGeom prst="rect">
            <a:avLst/>
          </a:prstGeom>
          <a:noFill/>
        </p:spPr>
        <p:txBody>
          <a:bodyPr wrap="square" lIns="91440" tIns="45720" rIns="91440" bIns="45720">
            <a:spAutoFit/>
          </a:bodyPr>
          <a:lstStyle/>
          <a:p>
            <a:pPr algn="ctr"/>
            <a:r>
              <a:rPr lang="es-CO" sz="2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Diagramas de flujo y </a:t>
            </a:r>
            <a:r>
              <a:rPr lang="es-CO" sz="2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pseudocódigo:</a:t>
            </a:r>
            <a:endParaRPr lang="es-ES" sz="2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2900699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113990" y="576392"/>
            <a:ext cx="9030010" cy="646331"/>
          </a:xfrm>
          <a:prstGeom prst="rect">
            <a:avLst/>
          </a:prstGeom>
          <a:noFill/>
        </p:spPr>
        <p:txBody>
          <a:bodyPr wrap="square" lIns="91440" tIns="45720" rIns="91440" bIns="45720">
            <a:spAutoFit/>
          </a:bodyPr>
          <a:lstStyle/>
          <a:p>
            <a:pPr algn="ctr"/>
            <a:r>
              <a:rPr lang="es-CO" sz="36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Algoritmos y pseudocódigo</a:t>
            </a:r>
            <a:endParaRPr lang="es-ES" sz="36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28800"/>
            <a:ext cx="7488832"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9 Rectángulo"/>
          <p:cNvSpPr/>
          <p:nvPr/>
        </p:nvSpPr>
        <p:spPr>
          <a:xfrm>
            <a:off x="1115616" y="2060848"/>
            <a:ext cx="6840760" cy="3416320"/>
          </a:xfrm>
          <a:prstGeom prst="rect">
            <a:avLst/>
          </a:prstGeom>
          <a:noFill/>
        </p:spPr>
        <p:txBody>
          <a:bodyPr wrap="square" lIns="91440" tIns="45720" rIns="91440" bIns="45720">
            <a:spAutoFit/>
          </a:bodyPr>
          <a:lstStyle/>
          <a:p>
            <a:r>
              <a:rPr lang="es-ES" sz="2400" dirty="0" smtClean="0">
                <a:solidFill>
                  <a:schemeClr val="tx1">
                    <a:lumMod val="95000"/>
                    <a:lumOff val="5000"/>
                  </a:schemeClr>
                </a:solidFill>
              </a:rPr>
              <a:t>Algoritmo </a:t>
            </a:r>
            <a:r>
              <a:rPr lang="es-ES" sz="2400" dirty="0">
                <a:solidFill>
                  <a:schemeClr val="tx1">
                    <a:lumMod val="95000"/>
                    <a:lumOff val="5000"/>
                  </a:schemeClr>
                </a:solidFill>
              </a:rPr>
              <a:t>como un conjunto ordenado y finito de operaciones que permite hallar la solución de un problema. Método y notación en las distintas fórmulas del cálculo. El algoritmo constituye un método para resolver un problema mediante una secuencia de pasos a seguir. Dicha secuencia puede ser expresada en forma de diagrama de flujo con el fin de seguirlo de una forma más sencilla.</a:t>
            </a:r>
            <a:endParaRPr lang="es-ES" sz="2400" b="1" cap="none" spc="100" dirty="0">
              <a:ln w="18000">
                <a:solidFill>
                  <a:schemeClr val="accent1">
                    <a:satMod val="200000"/>
                    <a:tint val="72000"/>
                  </a:schemeClr>
                </a:solidFill>
                <a:prstDash val="solid"/>
              </a:ln>
              <a:solidFill>
                <a:schemeClr val="tx1">
                  <a:lumMod val="95000"/>
                  <a:lumOff val="50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2903892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63552" y="1243935"/>
            <a:ext cx="7488833" cy="340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CO" sz="1600" dirty="0">
              <a:solidFill>
                <a:srgbClr val="00000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CO" sz="1400" i="0" u="none" strike="noStrike" cap="none" normalizeH="0" baseline="0" dirty="0" smtClean="0">
                <a:ln>
                  <a:noFill/>
                </a:ln>
                <a:solidFill>
                  <a:srgbClr val="000000"/>
                </a:solidFill>
                <a:effectLst/>
                <a:latin typeface="Arial" pitchFamily="34" charset="0"/>
                <a:cs typeface="Arial" pitchFamily="34" charset="0"/>
              </a:rPr>
              <a:t>Mucho se habla del pseudo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código </a:t>
            </a:r>
            <a:r>
              <a:rPr kumimoji="0" lang="es-CO" sz="1400" i="0" u="none" strike="noStrike" cap="none" normalizeH="0" baseline="0" dirty="0" smtClean="0">
                <a:ln>
                  <a:noFill/>
                </a:ln>
                <a:solidFill>
                  <a:srgbClr val="000000"/>
                </a:solidFill>
                <a:effectLst/>
                <a:latin typeface="Arial" pitchFamily="34" charset="0"/>
                <a:cs typeface="Arial" pitchFamily="34" charset="0"/>
              </a:rPr>
              <a:t>en las carreras de Analista de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Sistemas y Programación</a:t>
            </a:r>
            <a:r>
              <a:rPr kumimoji="0" lang="es-CO" sz="1400" i="0" u="none" strike="noStrike" cap="none" normalizeH="0" baseline="0" dirty="0" smtClean="0">
                <a:ln>
                  <a:noFill/>
                </a:ln>
                <a:solidFill>
                  <a:srgbClr val="000000"/>
                </a:solidFill>
                <a:effectLst/>
                <a:latin typeface="Arial" pitchFamily="34" charset="0"/>
                <a:cs typeface="Arial" pitchFamily="34" charset="0"/>
              </a:rPr>
              <a:t>. Pero no existe mucha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bibliografía </a:t>
            </a:r>
            <a:r>
              <a:rPr kumimoji="0" lang="es-CO" sz="1400" i="0" u="none" strike="noStrike" cap="none" normalizeH="0" baseline="0" dirty="0" smtClean="0">
                <a:ln>
                  <a:noFill/>
                </a:ln>
                <a:solidFill>
                  <a:srgbClr val="000000"/>
                </a:solidFill>
                <a:effectLst/>
                <a:latin typeface="Arial" pitchFamily="34" charset="0"/>
                <a:cs typeface="Arial" pitchFamily="34" charset="0"/>
              </a:rPr>
              <a:t>al respecto.</a:t>
            </a:r>
            <a:endParaRPr kumimoji="0" lang="es-CO" sz="1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O" sz="1400" i="0" u="none" strike="noStrike" cap="none" normalizeH="0" baseline="0" dirty="0" smtClean="0">
                <a:ln>
                  <a:noFill/>
                </a:ln>
                <a:solidFill>
                  <a:srgbClr val="000000"/>
                </a:solidFill>
                <a:effectLst/>
                <a:latin typeface="Arial" pitchFamily="34" charset="0"/>
                <a:cs typeface="Arial" pitchFamily="34" charset="0"/>
              </a:rPr>
              <a:t>En este articulo voy a tratar de echar un poco de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luz</a:t>
            </a:r>
            <a:r>
              <a:rPr kumimoji="0" lang="es-CO" sz="1400" i="0" u="none" strike="noStrike" cap="none" normalizeH="0" baseline="0" dirty="0" smtClean="0">
                <a:ln>
                  <a:noFill/>
                </a:ln>
                <a:solidFill>
                  <a:srgbClr val="000000"/>
                </a:solidFill>
                <a:effectLst/>
                <a:latin typeface="Arial" pitchFamily="34" charset="0"/>
                <a:cs typeface="Arial" pitchFamily="34" charset="0"/>
              </a:rPr>
              <a:t> sobre algo de lo que siempre se habla, pero que muchos no saben a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ciencia</a:t>
            </a:r>
            <a:r>
              <a:rPr kumimoji="0" lang="es-CO" sz="1400" i="0" u="none" strike="noStrike" cap="none" normalizeH="0" baseline="0" dirty="0" smtClean="0">
                <a:ln>
                  <a:noFill/>
                </a:ln>
                <a:solidFill>
                  <a:srgbClr val="000000"/>
                </a:solidFill>
                <a:effectLst/>
                <a:latin typeface="Arial" pitchFamily="34" charset="0"/>
                <a:cs typeface="Arial" pitchFamily="34" charset="0"/>
              </a:rPr>
              <a:t> cierta que es y como se usa . Comencemos aclarando que no es una forma de programación. Se trata de una herramienta que los analistas de sistemas utilizan para comunicar a los programadores la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estructura</a:t>
            </a:r>
            <a:r>
              <a:rPr kumimoji="0" lang="es-CO" sz="1400" i="0" u="none" strike="noStrike" cap="none" normalizeH="0" baseline="0" dirty="0" smtClean="0">
                <a:ln>
                  <a:noFill/>
                </a:ln>
                <a:solidFill>
                  <a:srgbClr val="000000"/>
                </a:solidFill>
                <a:effectLst/>
                <a:latin typeface="Arial" pitchFamily="34" charset="0"/>
                <a:cs typeface="Arial" pitchFamily="34" charset="0"/>
              </a:rPr>
              <a:t> del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programa</a:t>
            </a:r>
            <a:r>
              <a:rPr kumimoji="0" lang="es-CO" sz="1400" i="0" u="none" strike="noStrike" cap="none" normalizeH="0" baseline="0" dirty="0" smtClean="0">
                <a:ln>
                  <a:noFill/>
                </a:ln>
                <a:solidFill>
                  <a:srgbClr val="000000"/>
                </a:solidFill>
                <a:effectLst/>
                <a:latin typeface="Arial" pitchFamily="34" charset="0"/>
                <a:cs typeface="Arial" pitchFamily="34" charset="0"/>
              </a:rPr>
              <a:t> que van a realizar, de forma de tener una idea bien clara de lo que se necesita programar.</a:t>
            </a:r>
            <a:endParaRPr kumimoji="0" lang="es-CO" sz="1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O" sz="1400" i="0" u="none" strike="noStrike" cap="none" normalizeH="0" baseline="0" dirty="0" smtClean="0">
                <a:ln>
                  <a:noFill/>
                </a:ln>
                <a:solidFill>
                  <a:srgbClr val="000000"/>
                </a:solidFill>
                <a:effectLst/>
                <a:latin typeface="Arial" pitchFamily="34" charset="0"/>
                <a:cs typeface="Arial" pitchFamily="34" charset="0"/>
              </a:rPr>
              <a:t>Digamos que el pseudo </a:t>
            </a:r>
            <a:r>
              <a:rPr kumimoji="0" lang="es-CO" sz="1400" i="0" u="none" strike="noStrike" cap="none" normalizeH="0" baseline="0" dirty="0" smtClean="0">
                <a:ln>
                  <a:noFill/>
                </a:ln>
                <a:effectLst/>
                <a:latin typeface="Arial" pitchFamily="34" charset="0"/>
                <a:cs typeface="Arial" pitchFamily="34" charset="0"/>
              </a:rPr>
              <a:t>código es una forma de diagramar un algoritmo</a:t>
            </a:r>
            <a:r>
              <a:rPr kumimoji="0" lang="es-CO" sz="1400" i="0" u="none" strike="noStrike" cap="none" normalizeH="0" dirty="0" smtClean="0">
                <a:ln>
                  <a:noFill/>
                </a:ln>
                <a:effectLst/>
                <a:latin typeface="Arial" pitchFamily="34" charset="0"/>
                <a:cs typeface="Arial" pitchFamily="34" charset="0"/>
              </a:rPr>
              <a:t> </a:t>
            </a:r>
            <a:r>
              <a:rPr kumimoji="0" lang="es-CO" sz="1400" i="0" u="none" strike="noStrike" cap="none" normalizeH="0" baseline="0" dirty="0" smtClean="0">
                <a:ln>
                  <a:noFill/>
                </a:ln>
                <a:effectLst/>
                <a:latin typeface="Arial" pitchFamily="34" charset="0"/>
                <a:cs typeface="Arial" pitchFamily="34" charset="0"/>
              </a:rPr>
              <a:t> para resolver un determinado problema</a:t>
            </a:r>
            <a:r>
              <a:rPr kumimoji="0" lang="es-CO" sz="1400" i="0" u="none" strike="noStrike" cap="none" normalizeH="0" baseline="0" dirty="0" smtClean="0">
                <a:ln>
                  <a:noFill/>
                </a:ln>
                <a:solidFill>
                  <a:srgbClr val="000000"/>
                </a:solidFill>
                <a:effectLst/>
                <a:latin typeface="Arial" pitchFamily="34" charset="0"/>
                <a:cs typeface="Arial" pitchFamily="34" charset="0"/>
              </a:rPr>
              <a:t>, sin atenerse a ningún</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 lenguaje</a:t>
            </a:r>
            <a:r>
              <a:rPr kumimoji="0" lang="es-CO" sz="1400" i="0" u="none" strike="noStrike" cap="none" normalizeH="0" baseline="0" dirty="0" smtClean="0">
                <a:ln>
                  <a:noFill/>
                </a:ln>
                <a:solidFill>
                  <a:srgbClr val="000000"/>
                </a:solidFill>
                <a:effectLst/>
                <a:latin typeface="Arial" pitchFamily="34" charset="0"/>
                <a:cs typeface="Arial" pitchFamily="34" charset="0"/>
              </a:rPr>
              <a:t> de programación en especial. Un algoritmo es un conjunto de </a:t>
            </a:r>
            <a:r>
              <a:rPr kumimoji="0" lang="es-CO" sz="1400" i="0" u="none" strike="noStrike" cap="none" normalizeH="0" baseline="0" dirty="0" smtClean="0">
                <a:ln>
                  <a:noFill/>
                </a:ln>
                <a:solidFill>
                  <a:schemeClr val="tx1">
                    <a:lumMod val="95000"/>
                    <a:lumOff val="5000"/>
                  </a:schemeClr>
                </a:solidFill>
                <a:effectLst/>
                <a:latin typeface="Arial" pitchFamily="34" charset="0"/>
                <a:cs typeface="Arial" pitchFamily="34" charset="0"/>
              </a:rPr>
              <a:t>procedimientos </a:t>
            </a:r>
            <a:r>
              <a:rPr kumimoji="0" lang="es-CO" sz="1400" i="0" u="none" strike="noStrike" cap="none" normalizeH="0" baseline="0" dirty="0" smtClean="0">
                <a:ln>
                  <a:noFill/>
                </a:ln>
                <a:solidFill>
                  <a:srgbClr val="000000"/>
                </a:solidFill>
                <a:effectLst/>
                <a:latin typeface="Arial" pitchFamily="34" charset="0"/>
                <a:cs typeface="Arial" pitchFamily="34" charset="0"/>
              </a:rPr>
              <a:t>que permiten resolver un problema. </a:t>
            </a:r>
            <a:r>
              <a:rPr kumimoji="0" lang="es-CO" sz="900" b="0" i="0" u="none" strike="noStrike" cap="none" normalizeH="0" baseline="0" dirty="0" smtClean="0">
                <a:ln>
                  <a:noFill/>
                </a:ln>
                <a:solidFill>
                  <a:srgbClr val="000000"/>
                </a:solidFill>
                <a:effectLst/>
                <a:latin typeface="Arial" pitchFamily="34" charset="0"/>
                <a:cs typeface="Arial" pitchFamily="34" charset="0"/>
              </a:rPr>
              <a:t/>
            </a:r>
            <a:br>
              <a:rPr kumimoji="0" lang="es-CO" sz="900" b="0" i="0" u="none" strike="noStrike" cap="none" normalizeH="0" baseline="0" dirty="0" smtClean="0">
                <a:ln>
                  <a:noFill/>
                </a:ln>
                <a:solidFill>
                  <a:srgbClr val="000000"/>
                </a:solidFill>
                <a:effectLst/>
                <a:latin typeface="Arial" pitchFamily="34" charset="0"/>
                <a:cs typeface="Arial" pitchFamily="34" charset="0"/>
              </a:rPr>
            </a:br>
            <a:r>
              <a:rPr kumimoji="0" lang="es-CO" sz="900" b="0" i="0" u="none" strike="noStrike" cap="none" normalizeH="0" baseline="0" dirty="0" smtClean="0">
                <a:ln>
                  <a:noFill/>
                </a:ln>
                <a:solidFill>
                  <a:srgbClr val="000000"/>
                </a:solidFill>
                <a:effectLst/>
                <a:latin typeface="Arial" pitchFamily="34" charset="0"/>
                <a:cs typeface="Arial" pitchFamily="34" charset="0"/>
              </a:rPr>
              <a:t/>
            </a:r>
            <a:br>
              <a:rPr kumimoji="0" lang="es-CO" sz="900" b="0" i="0" u="none" strike="noStrike" cap="none" normalizeH="0" baseline="0" dirty="0" smtClean="0">
                <a:ln>
                  <a:noFill/>
                </a:ln>
                <a:solidFill>
                  <a:srgbClr val="000000"/>
                </a:solidFill>
                <a:effectLst/>
                <a:latin typeface="Arial" pitchFamily="34" charset="0"/>
                <a:cs typeface="Arial" pitchFamily="34" charset="0"/>
              </a:rPr>
            </a:br>
            <a:endParaRPr kumimoji="0" lang="es-C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Rectángulo"/>
          <p:cNvSpPr/>
          <p:nvPr/>
        </p:nvSpPr>
        <p:spPr>
          <a:xfrm>
            <a:off x="1763689" y="764704"/>
            <a:ext cx="5184576" cy="1754326"/>
          </a:xfrm>
          <a:prstGeom prst="rect">
            <a:avLst/>
          </a:prstGeom>
          <a:noFill/>
        </p:spPr>
        <p:txBody>
          <a:bodyPr wrap="square" lIns="91440" tIns="45720" rIns="91440" bIns="45720">
            <a:spAutoFit/>
          </a:bodyPr>
          <a:lstStyle/>
          <a:p>
            <a:pPr algn="ctr"/>
            <a:r>
              <a:rPr lang="es-CO"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Pseudocódigo</a:t>
            </a:r>
            <a:endParaRPr lang="es-CO"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a:p>
            <a:pPr algn="ctr"/>
            <a:endParaRPr lang="es-ES"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4644866"/>
            <a:ext cx="4824536"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8019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1985594"/>
            <a:ext cx="6624736" cy="1938992"/>
          </a:xfrm>
          <a:prstGeom prst="rect">
            <a:avLst/>
          </a:prstGeom>
        </p:spPr>
        <p:txBody>
          <a:bodyPr wrap="square">
            <a:spAutoFit/>
          </a:bodyPr>
          <a:lstStyle/>
          <a:p>
            <a:r>
              <a:rPr lang="es-CO" sz="2000" b="1" dirty="0" smtClean="0"/>
              <a:t>Podemos </a:t>
            </a:r>
            <a:r>
              <a:rPr lang="es-CO" sz="2000" b="1" dirty="0"/>
              <a:t>encontrar dos tipos de algoritmos</a:t>
            </a:r>
            <a:r>
              <a:rPr lang="es-CO" sz="2000" b="1" dirty="0" smtClean="0"/>
              <a:t>:</a:t>
            </a:r>
          </a:p>
          <a:p>
            <a:endParaRPr lang="es-CO" sz="2000" dirty="0" smtClean="0"/>
          </a:p>
          <a:p>
            <a:r>
              <a:rPr lang="es-ES" sz="2000" b="1" i="1" dirty="0" smtClean="0"/>
              <a:t>*Cualitativos</a:t>
            </a:r>
            <a:r>
              <a:rPr lang="es-ES" sz="2000" b="1" i="1" dirty="0"/>
              <a:t>: </a:t>
            </a:r>
            <a:r>
              <a:rPr lang="es-ES" sz="2000" dirty="0"/>
              <a:t>Se describen los pasos utilizando </a:t>
            </a:r>
            <a:r>
              <a:rPr lang="es-ES" sz="2000" dirty="0" smtClean="0"/>
              <a:t>palabras.</a:t>
            </a:r>
            <a:br>
              <a:rPr lang="es-ES" sz="2000" dirty="0" smtClean="0"/>
            </a:br>
            <a:r>
              <a:rPr lang="es-ES" sz="2000" dirty="0" smtClean="0"/>
              <a:t>*</a:t>
            </a:r>
            <a:r>
              <a:rPr lang="es-ES" sz="2000" b="1" i="1" dirty="0" smtClean="0"/>
              <a:t>Cuantitativos</a:t>
            </a:r>
            <a:r>
              <a:rPr lang="es-ES" sz="2000" b="1" i="1" dirty="0"/>
              <a:t>: </a:t>
            </a:r>
            <a:r>
              <a:rPr lang="es-ES" sz="2000" dirty="0"/>
              <a:t>Se utilizan cálculos numéricos para definir los pasos del proceso</a:t>
            </a:r>
            <a:endParaRPr lang="es-CO" sz="2000" dirty="0"/>
          </a:p>
        </p:txBody>
      </p:sp>
      <p:sp>
        <p:nvSpPr>
          <p:cNvPr id="3" name="2 Rectángulo"/>
          <p:cNvSpPr/>
          <p:nvPr/>
        </p:nvSpPr>
        <p:spPr>
          <a:xfrm>
            <a:off x="1741695" y="980728"/>
            <a:ext cx="5620449" cy="584775"/>
          </a:xfrm>
          <a:prstGeom prst="rect">
            <a:avLst/>
          </a:prstGeom>
        </p:spPr>
        <p:txBody>
          <a:bodyPr wrap="none">
            <a:spAutoFit/>
          </a:bodyPr>
          <a:lstStyle/>
          <a:p>
            <a:pPr algn="ctr"/>
            <a:r>
              <a:rPr lang="es-CO" sz="32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Algoritmos y pseudocódigo</a:t>
            </a:r>
            <a:endParaRPr lang="es-ES" sz="32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3556153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8901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5656" y="620688"/>
            <a:ext cx="6407523" cy="923330"/>
          </a:xfrm>
          <a:prstGeom prst="rect">
            <a:avLst/>
          </a:prstGeom>
          <a:noFill/>
        </p:spPr>
        <p:txBody>
          <a:bodyPr wrap="none" lIns="91440" tIns="45720" rIns="91440" bIns="45720">
            <a:spAutoFit/>
          </a:bodyPr>
          <a:lstStyle/>
          <a:p>
            <a:pPr algn="ctr"/>
            <a:r>
              <a:rPr lang="es-ES"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Diseño algorítmico</a:t>
            </a:r>
            <a:endParaRPr lang="es-ES"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 name="2 Rectángulo"/>
          <p:cNvSpPr/>
          <p:nvPr/>
        </p:nvSpPr>
        <p:spPr>
          <a:xfrm>
            <a:off x="1475655" y="1916832"/>
            <a:ext cx="7056785" cy="3170099"/>
          </a:xfrm>
          <a:prstGeom prst="rect">
            <a:avLst/>
          </a:prstGeom>
        </p:spPr>
        <p:txBody>
          <a:bodyPr wrap="square">
            <a:spAutoFit/>
          </a:bodyPr>
          <a:lstStyle/>
          <a:p>
            <a:pPr algn="just"/>
            <a:r>
              <a:rPr lang="es-ES" sz="2000" dirty="0"/>
              <a:t>• Debe tener un punto particular de</a:t>
            </a:r>
          </a:p>
          <a:p>
            <a:pPr algn="just"/>
            <a:r>
              <a:rPr lang="es-ES" sz="2000" dirty="0"/>
              <a:t>inicio.</a:t>
            </a:r>
          </a:p>
          <a:p>
            <a:pPr algn="just"/>
            <a:r>
              <a:rPr lang="es-ES" sz="2000" dirty="0"/>
              <a:t>• Debe ser definido, no debe permitir</a:t>
            </a:r>
          </a:p>
          <a:p>
            <a:pPr algn="just"/>
            <a:r>
              <a:rPr lang="es-ES" sz="2000" dirty="0"/>
              <a:t>dobles interpretaciones.</a:t>
            </a:r>
          </a:p>
          <a:p>
            <a:pPr algn="just"/>
            <a:r>
              <a:rPr lang="es-ES" sz="2000" dirty="0"/>
              <a:t>• Debe ser general, es decir, soportar</a:t>
            </a:r>
          </a:p>
          <a:p>
            <a:pPr algn="just"/>
            <a:r>
              <a:rPr lang="es-ES" sz="2000" dirty="0"/>
              <a:t>la mayoría de las variantes que se</a:t>
            </a:r>
          </a:p>
          <a:p>
            <a:pPr algn="just"/>
            <a:r>
              <a:rPr lang="es-ES" sz="2000" dirty="0"/>
              <a:t>puedan presentar en la definición del</a:t>
            </a:r>
          </a:p>
          <a:p>
            <a:pPr algn="just"/>
            <a:r>
              <a:rPr lang="es-ES" sz="2000" dirty="0"/>
              <a:t>problema.</a:t>
            </a:r>
          </a:p>
          <a:p>
            <a:pPr algn="just"/>
            <a:r>
              <a:rPr lang="es-ES" sz="2000" dirty="0"/>
              <a:t>• Debe ser finito en tamaño y tiempo</a:t>
            </a:r>
          </a:p>
          <a:p>
            <a:pPr algn="just"/>
            <a:r>
              <a:rPr lang="es-ES" sz="2000" dirty="0"/>
              <a:t>de ejecución.</a:t>
            </a:r>
            <a:endParaRPr lang="es-CO" sz="2000" dirty="0"/>
          </a:p>
        </p:txBody>
      </p:sp>
    </p:spTree>
    <p:extLst>
      <p:ext uri="{BB962C8B-B14F-4D97-AF65-F5344CB8AC3E}">
        <p14:creationId xmlns:p14="http://schemas.microsoft.com/office/powerpoint/2010/main" val="1969713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75126" y="692696"/>
            <a:ext cx="6548588" cy="923330"/>
          </a:xfrm>
          <a:prstGeom prst="rect">
            <a:avLst/>
          </a:prstGeom>
          <a:noFill/>
        </p:spPr>
        <p:txBody>
          <a:bodyPr wrap="none" lIns="91440" tIns="45720" rIns="91440" bIns="45720">
            <a:spAutoFit/>
          </a:bodyPr>
          <a:lstStyle/>
          <a:p>
            <a:pPr algn="ctr"/>
            <a:r>
              <a:rPr lang="es-ES"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Técnicas de diseño</a:t>
            </a:r>
            <a:endParaRPr lang="es-ES"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 name="2 Rectángulo"/>
          <p:cNvSpPr/>
          <p:nvPr/>
        </p:nvSpPr>
        <p:spPr>
          <a:xfrm>
            <a:off x="1225024" y="3183359"/>
            <a:ext cx="6177194" cy="923330"/>
          </a:xfrm>
          <a:prstGeom prst="rect">
            <a:avLst/>
          </a:prstGeom>
        </p:spPr>
        <p:txBody>
          <a:bodyPr wrap="square">
            <a:spAutoFit/>
          </a:bodyPr>
          <a:lstStyle/>
          <a:p>
            <a:r>
              <a:rPr lang="es-ES" dirty="0" smtClean="0"/>
              <a:t>También </a:t>
            </a:r>
            <a:r>
              <a:rPr lang="es-ES" dirty="0"/>
              <a:t>conocida como de arriba-abajo y consiste en establecer una serie de niveles de mayor a menor complejidad (arriba-abajo) que den solución al problema.</a:t>
            </a:r>
            <a:endParaRPr lang="es-CO" dirty="0"/>
          </a:p>
        </p:txBody>
      </p:sp>
      <p:sp>
        <p:nvSpPr>
          <p:cNvPr id="5" name="4 Rectángulo"/>
          <p:cNvSpPr/>
          <p:nvPr/>
        </p:nvSpPr>
        <p:spPr>
          <a:xfrm>
            <a:off x="31364" y="2132856"/>
            <a:ext cx="5839355" cy="830997"/>
          </a:xfrm>
          <a:prstGeom prst="rect">
            <a:avLst/>
          </a:prstGeom>
          <a:noFill/>
        </p:spPr>
        <p:txBody>
          <a:bodyPr wrap="none" lIns="91440" tIns="45720" rIns="91440" bIns="45720">
            <a:spAutoFit/>
          </a:bodyPr>
          <a:lstStyle/>
          <a:p>
            <a:pPr algn="ctr"/>
            <a:r>
              <a:rPr lang="es-CO" sz="48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Top </a:t>
            </a:r>
            <a:r>
              <a:rPr lang="es-CO" sz="48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Down</a:t>
            </a:r>
            <a:endParaRPr lang="es-CO" sz="48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3970095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54052" y="1052736"/>
            <a:ext cx="3719288" cy="923330"/>
          </a:xfrm>
          <a:prstGeom prst="rect">
            <a:avLst/>
          </a:prstGeom>
          <a:noFill/>
        </p:spPr>
        <p:txBody>
          <a:bodyPr wrap="none" lIns="91440" tIns="45720" rIns="91440" bIns="45720">
            <a:spAutoFit/>
          </a:bodyPr>
          <a:lstStyle/>
          <a:p>
            <a:pPr algn="ctr"/>
            <a:r>
              <a:rPr lang="es-CO"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Bottom Up</a:t>
            </a:r>
            <a:endParaRPr lang="es-E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 name="2 Rectángulo"/>
          <p:cNvSpPr/>
          <p:nvPr/>
        </p:nvSpPr>
        <p:spPr>
          <a:xfrm>
            <a:off x="2286000" y="2690336"/>
            <a:ext cx="4572000" cy="1477328"/>
          </a:xfrm>
          <a:prstGeom prst="rect">
            <a:avLst/>
          </a:prstGeom>
        </p:spPr>
        <p:txBody>
          <a:bodyPr>
            <a:spAutoFit/>
          </a:bodyPr>
          <a:lstStyle/>
          <a:p>
            <a:r>
              <a:rPr lang="es-ES" dirty="0"/>
              <a:t>El diseño ascendente se refiere a la identificación de aquellos procesos que necesitan procesarse en el momento en el que vayan apareciendo para satisfacer el problema inmediato.</a:t>
            </a:r>
            <a:endParaRPr lang="es-CO" dirty="0"/>
          </a:p>
        </p:txBody>
      </p:sp>
    </p:spTree>
    <p:extLst>
      <p:ext uri="{BB962C8B-B14F-4D97-AF65-F5344CB8AC3E}">
        <p14:creationId xmlns:p14="http://schemas.microsoft.com/office/powerpoint/2010/main" val="1145232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157</TotalTime>
  <Words>503</Words>
  <Application>Microsoft Office PowerPoint</Application>
  <PresentationFormat>Presentación en pantalla (4:3)</PresentationFormat>
  <Paragraphs>50</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Transmisión de listas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EQUIPO6</dc:creator>
  <cp:lastModifiedBy>EQUIPO6</cp:lastModifiedBy>
  <cp:revision>11</cp:revision>
  <dcterms:created xsi:type="dcterms:W3CDTF">2015-02-10T16:52:19Z</dcterms:created>
  <dcterms:modified xsi:type="dcterms:W3CDTF">2015-03-09T14:57:22Z</dcterms:modified>
</cp:coreProperties>
</file>